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4"/>
  </p:notesMasterIdLst>
  <p:handoutMasterIdLst>
    <p:handoutMasterId r:id="rId5"/>
  </p:handoutMasterIdLst>
  <p:sldIdLst>
    <p:sldId id="265" r:id="rId2"/>
    <p:sldId id="264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683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pos="4040" userDrawn="1">
          <p15:clr>
            <a:srgbClr val="A4A3A4"/>
          </p15:clr>
        </p15:guide>
        <p15:guide id="5" pos="2180">
          <p15:clr>
            <a:srgbClr val="A4A3A4"/>
          </p15:clr>
        </p15:guide>
        <p15:guide id="6" pos="3201">
          <p15:clr>
            <a:srgbClr val="A4A3A4"/>
          </p15:clr>
        </p15:guide>
        <p15:guide id="7" pos="32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8" autoAdjust="0"/>
  </p:normalViewPr>
  <p:slideViewPr>
    <p:cSldViewPr snapToGrid="0">
      <p:cViewPr varScale="1">
        <p:scale>
          <a:sx n="109" d="100"/>
          <a:sy n="109" d="100"/>
        </p:scale>
        <p:origin x="996" y="102"/>
      </p:cViewPr>
      <p:guideLst>
        <p:guide orient="horz" pos="2160"/>
        <p:guide pos="2683"/>
        <p:guide pos="3940"/>
        <p:guide pos="4040"/>
        <p:guide pos="2180"/>
        <p:guide pos="3201"/>
        <p:guide pos="3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E925F-2383-4ED8-8D6D-549336BB1BD8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8A379-34A3-40FA-997A-19D7BDEC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49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97347-5896-4B16-8FF1-3F1C142E99A2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51CD-B1EA-40E8-8A66-EAF258CBF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8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51CD-B1EA-40E8-8A66-EAF258CBF9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3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51CD-B1EA-40E8-8A66-EAF258CBF9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7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2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1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5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2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9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8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4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0EB9-CE43-4636-A2DD-99BCD1FA08B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21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5999" cy="7032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04784" y="838201"/>
            <a:ext cx="7938186" cy="11635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92624" y="0"/>
            <a:ext cx="4913376" cy="7022592"/>
          </a:xfrm>
          <a:prstGeom prst="rect">
            <a:avLst/>
          </a:prstGeom>
          <a:solidFill>
            <a:schemeClr val="accent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4680000" rtlCol="0" anchor="t" anchorCtr="0"/>
          <a:lstStyle/>
          <a:p>
            <a:pPr indent="357188" algn="ct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обозначения укрытий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маршрутов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к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</a:p>
          <a:p>
            <a:pPr algn="ctr"/>
            <a:endParaRPr lang="ru-RU" sz="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работ по приспособлению заглубленных помещений и других сооружений подземного пространства под укрытия, подвальные помещения и маршруты к ним будут обозначатся специальными знаками.</a:t>
            </a:r>
          </a:p>
          <a:p>
            <a:pPr indent="360363"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будут располагаться на видном месте у входа </a:t>
            </a:r>
            <a:b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наружной двери подвального помещения. Маршруты движения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обозначаться указателями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пребывания (поведения) укрываемых                                      в заглубленных и других помещениях подземного пространства</a:t>
            </a:r>
            <a:endParaRPr lang="ru-RU" sz="1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288"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Граждане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строго соблюдать основные правила поведения: </a:t>
            </a: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ойдя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помещение, следует без суеты занять свободное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 находиться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своих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и соблюдать тишину; 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чистоту в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больным, инвалидам, детям, пожилым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спокойствие, пресекать случаи паники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нарушения общественного порядка;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оставаться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местах в случае отключения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освещения;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облюдать меры безопасности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ctr">
              <a:buFont typeface="Wingdings" panose="05000000000000000000" pitchFamily="2" charset="2"/>
              <a:buChar char="Ø"/>
            </a:pPr>
            <a:endParaRPr lang="ru-RU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Укрываемым  запрещено</a:t>
            </a:r>
            <a:endParaRPr lang="ru-RU" sz="1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курить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употреблять спиртные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напитки;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открытым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огнём;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шуметь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ходить без надобности по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помещению;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закрывать дверь без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разрешения.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4928616" cy="7022592"/>
          </a:xfrm>
          <a:prstGeom prst="rect">
            <a:avLst/>
          </a:prstGeom>
          <a:solidFill>
            <a:schemeClr val="accent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720000" rtlCol="0" anchor="t" anchorCtr="0"/>
          <a:lstStyle/>
          <a:p>
            <a:pPr indent="357188"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Российской Федерации от 29.11.1999 № 1309 «О порядке создания убежищ и иных объектов гражданской обороны» для укрытия населения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мобилизации и в военное время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приспосабливаются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защитные сооружения гражданской обороны  заглубленные помещения и другие сооружения подземного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пространства, которые предназначены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укрытия населения от фугасного и осколочного воздействия обычных средств поражения, поражения обломками строительных конструкций, а также от обрушения конструкций вышерасположенных этажей зданий различной этажности. </a:t>
            </a: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заглубленным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помещениям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подземного пространства</a:t>
            </a:r>
            <a:r>
              <a:rPr lang="ru-RU" sz="1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3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гаражи, подземные паркинги, складские и другие помещения, расположенные в отдельно стоящих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подвальных этажах зданий 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 </a:t>
            </a: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‾"/>
            </a:pP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подвалы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цокольные этажи 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зданий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9" descr="https://26.img.avito.st/640x480/61386607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71" b="8"/>
          <a:stretch>
            <a:fillRect/>
          </a:stretch>
        </p:blipFill>
        <p:spPr bwMode="auto">
          <a:xfrm>
            <a:off x="2752344" y="3852396"/>
            <a:ext cx="1993392" cy="141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68" y="5532120"/>
            <a:ext cx="2011680" cy="1325880"/>
          </a:xfrm>
          <a:prstGeom prst="rect">
            <a:avLst/>
          </a:prstGeom>
        </p:spPr>
      </p:pic>
      <p:pic>
        <p:nvPicPr>
          <p:cNvPr id="15" name="Рисунок 11" descr="https://avatars.mds.yandex.net/get-altay/1779701/2a0000016a68836a7046c6a9b873e1c6a677/XXX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28" y="3840067"/>
            <a:ext cx="2142495" cy="138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3" y="5559552"/>
            <a:ext cx="2040887" cy="12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5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04784" y="838201"/>
            <a:ext cx="7938186" cy="11635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1768" y="0"/>
            <a:ext cx="4904231" cy="6858000"/>
          </a:xfrm>
          <a:prstGeom prst="rect">
            <a:avLst/>
          </a:prstGeom>
          <a:solidFill>
            <a:schemeClr val="accent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800000" bIns="1800000" rtlCol="0" anchor="ctr"/>
          <a:lstStyle/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ГО и ЧС </a:t>
            </a:r>
          </a:p>
          <a:p>
            <a:pPr lvl="0" algn="ctr"/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Сургута</a:t>
            </a: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укрытии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заглубленных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 и </a:t>
            </a: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сооружениях подземного </a:t>
            </a: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7709" y="0"/>
            <a:ext cx="4947181" cy="6867144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00" rtlCol="0" anchor="t" anchorCtr="0"/>
          <a:lstStyle/>
          <a:p>
            <a:pPr algn="ctr"/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населения при получении сигнала </a:t>
            </a:r>
            <a:b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 «Воздушная тревога»</a:t>
            </a:r>
          </a:p>
          <a:p>
            <a:pPr indent="360363"/>
            <a:endParaRPr lang="ru-RU" sz="7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288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нахождении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 необходимо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отключить электроэнергию, газ, воду, отопительные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собой личные документы, запас воды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и продовольствия;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закрыть окна, форточки, вентиляционные устройства 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двери;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оказать помощь больным, инвалидам, детям, пожилым людям; </a:t>
            </a: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убыть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ближайшее укрытие.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/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нахождении в городском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транспорте, необходимо:</a:t>
            </a:r>
          </a:p>
          <a:p>
            <a:endParaRPr lang="ru-RU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выйти из транспорта в месте его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остановки;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указания сотрудников полиции;</a:t>
            </a: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Times New Roman" panose="02020603050405020304" pitchFamily="18" charset="0"/>
              <a:buChar char="⁃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убыть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ближайшее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укрытие.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Покидать укрытие разрешается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сигналу «Отбой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воздушной тревоги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54013"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Выходя из укрытия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передвигаться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 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внимательно, смотреть себе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ноги. Не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поднимайте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земли никаких незнакомых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авиабомба, ракета или снаряд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кассетными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indent="354013" algn="just"/>
            <a:endParaRPr lang="ru-RU" sz="7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/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подробной информацией о расположении заглубленных помещений и других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подземного пространства, которые будут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приспосабливаться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укрытия населения, можно ознакомиться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портале 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в </a:t>
            </a:r>
            <a:r>
              <a:rPr lang="ru-RU" sz="1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«О Сургуте» - вкладка «Интерактивные карты Сургута. Места расположения </a:t>
            </a:r>
            <a:r>
              <a:rPr lang="ru-RU" sz="1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укрытий для населения».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392" y="1083056"/>
            <a:ext cx="3986784" cy="265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486</Words>
  <Application>Microsoft Office PowerPoint</Application>
  <PresentationFormat>Лист A4 (210x297 мм)</PresentationFormat>
  <Paragraphs>114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Шишков Игорь Владимирович</dc:creator>
  <cp:lastModifiedBy>Чудинов Павел Андреевич</cp:lastModifiedBy>
  <cp:revision>106</cp:revision>
  <cp:lastPrinted>2023-03-30T05:08:22Z</cp:lastPrinted>
  <dcterms:created xsi:type="dcterms:W3CDTF">2018-04-03T06:50:41Z</dcterms:created>
  <dcterms:modified xsi:type="dcterms:W3CDTF">2023-04-07T09:45:04Z</dcterms:modified>
</cp:coreProperties>
</file>